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ample" id="{45bd9d7d-c3a1-8a85-01cd-36b3548d6505}">
          <p14:sldIdLst>
            <p14:sldId id="256"/>
          </p14:sldIdLst>
        </p14:section>
        <p14:section name="Blank template" id="{ca45fb7a-6b58-ebe7-fb4a-e940d0265511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slide. The clean, ready-to-use version is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 a card, select one and press Ctrl+D to duplicate it, then drag it into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Slide title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Subtitle</a:t>
            </a:r>
            <a:endParaRPr lang="en-US" sz="15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Strategic Roadmap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Now, next, and later. Mostly next.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Now header"/>
          <p:cNvSpPr/>
          <p:nvPr/>
        </p:nvSpPr>
        <p:spPr>
          <a:xfrm>
            <a:off x="54864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Now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0–3 months</a:t>
            </a:r>
            <a:endParaRPr lang="en-US" sz="1800" dirty="0"/>
          </a:p>
        </p:txBody>
      </p:sp>
      <p:sp>
        <p:nvSpPr>
          <p:cNvPr id="7" name="Now card 1"/>
          <p:cNvSpPr/>
          <p:nvPr/>
        </p:nvSpPr>
        <p:spPr>
          <a:xfrm>
            <a:off x="54864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Align on priorities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Leadership team · Q1</a:t>
            </a:r>
            <a:endParaRPr lang="en-US" sz="1500" dirty="0"/>
          </a:p>
        </p:txBody>
      </p:sp>
      <p:sp>
        <p:nvSpPr>
          <p:cNvPr id="8" name="Now card 2"/>
          <p:cNvSpPr/>
          <p:nvPr/>
        </p:nvSpPr>
        <p:spPr>
          <a:xfrm>
            <a:off x="54864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Form an AI Council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Head of AI Transformation · Q1</a:t>
            </a:r>
            <a:endParaRPr lang="en-US" sz="1500" dirty="0"/>
          </a:p>
        </p:txBody>
      </p:sp>
      <p:sp>
        <p:nvSpPr>
          <p:cNvPr id="9" name="Now card 3"/>
          <p:cNvSpPr/>
          <p:nvPr/>
        </p:nvSpPr>
        <p:spPr>
          <a:xfrm>
            <a:off x="54864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Schedule the offsite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Chief of Staff · Q1</a:t>
            </a:r>
            <a:endParaRPr lang="en-US" sz="1500" dirty="0"/>
          </a:p>
        </p:txBody>
      </p:sp>
      <p:sp>
        <p:nvSpPr>
          <p:cNvPr id="10" name="Next header"/>
          <p:cNvSpPr/>
          <p:nvPr/>
        </p:nvSpPr>
        <p:spPr>
          <a:xfrm>
            <a:off x="434340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Next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3–6 months</a:t>
            </a:r>
            <a:endParaRPr lang="en-US" sz="1800" dirty="0"/>
          </a:p>
        </p:txBody>
      </p:sp>
      <p:sp>
        <p:nvSpPr>
          <p:cNvPr id="11" name="Next card 1"/>
          <p:cNvSpPr/>
          <p:nvPr/>
        </p:nvSpPr>
        <p:spPr>
          <a:xfrm>
            <a:off x="434340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Realign on priorities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Leadership team · Q2</a:t>
            </a:r>
            <a:endParaRPr lang="en-US" sz="1500" dirty="0"/>
          </a:p>
        </p:txBody>
      </p:sp>
      <p:sp>
        <p:nvSpPr>
          <p:cNvPr id="12" name="Next card 2"/>
          <p:cNvSpPr/>
          <p:nvPr/>
        </p:nvSpPr>
        <p:spPr>
          <a:xfrm>
            <a:off x="434340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AI Council working group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 Council · Q2</a:t>
            </a:r>
            <a:endParaRPr lang="en-US" sz="1500" dirty="0"/>
          </a:p>
        </p:txBody>
      </p:sp>
      <p:sp>
        <p:nvSpPr>
          <p:cNvPr id="13" name="Next card 3"/>
          <p:cNvSpPr/>
          <p:nvPr/>
        </p:nvSpPr>
        <p:spPr>
          <a:xfrm>
            <a:off x="434340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Offsite follow-up offsite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Chief of Staff · Q2</a:t>
            </a:r>
            <a:endParaRPr lang="en-US" sz="1500" dirty="0"/>
          </a:p>
        </p:txBody>
      </p:sp>
      <p:sp>
        <p:nvSpPr>
          <p:cNvPr id="14" name="Later header"/>
          <p:cNvSpPr/>
          <p:nvPr/>
        </p:nvSpPr>
        <p:spPr>
          <a:xfrm>
            <a:off x="813816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Later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6–12 months</a:t>
            </a:r>
            <a:endParaRPr lang="en-US" sz="1800" dirty="0"/>
          </a:p>
        </p:txBody>
      </p:sp>
      <p:sp>
        <p:nvSpPr>
          <p:cNvPr id="15" name="Later card 1"/>
          <p:cNvSpPr/>
          <p:nvPr/>
        </p:nvSpPr>
        <p:spPr>
          <a:xfrm>
            <a:off x="813816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Revisit alignment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Everyone · Q3–Q4</a:t>
            </a:r>
            <a:endParaRPr lang="en-US" sz="1500" dirty="0"/>
          </a:p>
        </p:txBody>
      </p:sp>
      <p:sp>
        <p:nvSpPr>
          <p:cNvPr id="16" name="Later card 2"/>
          <p:cNvSpPr/>
          <p:nvPr/>
        </p:nvSpPr>
        <p:spPr>
          <a:xfrm>
            <a:off x="813816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Announce AI-first status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Communications · Q4</a:t>
            </a:r>
            <a:endParaRPr lang="en-US" sz="1500" dirty="0"/>
          </a:p>
        </p:txBody>
      </p:sp>
      <p:sp>
        <p:nvSpPr>
          <p:cNvPr id="17" name="Later card 3"/>
          <p:cNvSpPr/>
          <p:nvPr/>
        </p:nvSpPr>
        <p:spPr>
          <a:xfrm>
            <a:off x="813816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Plan next year’s offsite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Chief of Staff · Q4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Roadmap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Group initiatives by time horizon. Duplicate or delete cards as needed.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Now header"/>
          <p:cNvSpPr/>
          <p:nvPr/>
        </p:nvSpPr>
        <p:spPr>
          <a:xfrm>
            <a:off x="54864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Now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0–3 months</a:t>
            </a:r>
            <a:endParaRPr lang="en-US" sz="1800" dirty="0"/>
          </a:p>
        </p:txBody>
      </p:sp>
      <p:sp>
        <p:nvSpPr>
          <p:cNvPr id="7" name="Now card 1"/>
          <p:cNvSpPr/>
          <p:nvPr/>
        </p:nvSpPr>
        <p:spPr>
          <a:xfrm>
            <a:off x="54864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8" name="Now card 2"/>
          <p:cNvSpPr/>
          <p:nvPr/>
        </p:nvSpPr>
        <p:spPr>
          <a:xfrm>
            <a:off x="54864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9" name="Now card 3"/>
          <p:cNvSpPr/>
          <p:nvPr/>
        </p:nvSpPr>
        <p:spPr>
          <a:xfrm>
            <a:off x="54864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0" name="Next header"/>
          <p:cNvSpPr/>
          <p:nvPr/>
        </p:nvSpPr>
        <p:spPr>
          <a:xfrm>
            <a:off x="434340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Next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3–6 months</a:t>
            </a:r>
            <a:endParaRPr lang="en-US" sz="1800" dirty="0"/>
          </a:p>
        </p:txBody>
      </p:sp>
      <p:sp>
        <p:nvSpPr>
          <p:cNvPr id="11" name="Next card 1"/>
          <p:cNvSpPr/>
          <p:nvPr/>
        </p:nvSpPr>
        <p:spPr>
          <a:xfrm>
            <a:off x="434340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2" name="Next card 2"/>
          <p:cNvSpPr/>
          <p:nvPr/>
        </p:nvSpPr>
        <p:spPr>
          <a:xfrm>
            <a:off x="434340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3" name="Next card 3"/>
          <p:cNvSpPr/>
          <p:nvPr/>
        </p:nvSpPr>
        <p:spPr>
          <a:xfrm>
            <a:off x="434340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4" name="Later header"/>
          <p:cNvSpPr/>
          <p:nvPr/>
        </p:nvSpPr>
        <p:spPr>
          <a:xfrm>
            <a:off x="8138160" y="1737360"/>
            <a:ext cx="3520440" cy="54864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203200" tIns="0" rIns="20320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Later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   6–12 months</a:t>
            </a:r>
            <a:endParaRPr lang="en-US" sz="1800" dirty="0"/>
          </a:p>
        </p:txBody>
      </p:sp>
      <p:sp>
        <p:nvSpPr>
          <p:cNvPr id="15" name="Later card 1"/>
          <p:cNvSpPr/>
          <p:nvPr/>
        </p:nvSpPr>
        <p:spPr>
          <a:xfrm>
            <a:off x="8138160" y="246888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6" name="Later card 2"/>
          <p:cNvSpPr/>
          <p:nvPr/>
        </p:nvSpPr>
        <p:spPr>
          <a:xfrm>
            <a:off x="8138160" y="365760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  <p:sp>
        <p:nvSpPr>
          <p:cNvPr id="17" name="Later card 3"/>
          <p:cNvSpPr/>
          <p:nvPr/>
        </p:nvSpPr>
        <p:spPr>
          <a:xfrm>
            <a:off x="8138160" y="4846320"/>
            <a:ext cx="3520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01600" rIns="203200" bIns="1016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Initiative name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Owner · Target date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e Systems Strategies">
  <a:themeElements>
    <a:clrScheme name="Core Systems Strategies">
      <a:dk1>
        <a:srgbClr val="1D2B3C"/>
      </a:dk1>
      <a:lt1>
        <a:srgbClr val="FFFFFF"/>
      </a:lt1>
      <a:dk2>
        <a:srgbClr val="0B1A2E"/>
      </a:dk2>
      <a:lt2>
        <a:srgbClr val="F3F6FB"/>
      </a:lt2>
      <a:accent1>
        <a:srgbClr val="1A6CF0"/>
      </a:accent1>
      <a:accent2>
        <a:srgbClr val="1E9BF5"/>
      </a:accent2>
      <a:accent3>
        <a:srgbClr val="0FD2FF"/>
      </a:accent3>
      <a:accent4>
        <a:srgbClr val="14283F"/>
      </a:accent4>
      <a:accent5>
        <a:srgbClr val="6F88A0"/>
      </a:accent5>
      <a:accent6>
        <a:srgbClr val="B0BFCD"/>
      </a:accent6>
      <a:hlink>
        <a:srgbClr val="1A6CF0"/>
      </a:hlink>
      <a:folHlink>
        <a:srgbClr val="6F88A0"/>
      </a:folHlink>
    </a:clrScheme>
    <a:fontScheme name="Core Systems Strategi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Core Systems Strategies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 / Next / Later Roadmap</dc:title>
  <dc:subject>PptxGenJS Presentation</dc:subject>
  <dc:creator>Core Systems Strategies</dc:creator>
  <cp:lastModifiedBy>Core Systems Strategies</cp:lastModifiedBy>
  <cp:revision>1</cp:revision>
  <dcterms:created xsi:type="dcterms:W3CDTF">2026-10-26T10:48:29Z</dcterms:created>
  <dcterms:modified xsi:type="dcterms:W3CDTF">2026-10-26T10:48:29Z</dcterms:modified>
</cp:coreProperties>
</file>