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xample" id="{92d522e0-5b46-284c-2f1c-bbf9b3e53a95}">
          <p14:sldIdLst>
            <p14:sldId id="256"/>
          </p14:sldIdLst>
        </p14:section>
        <p14:section name="Blank template" id="{a03a141c-297f-e23b-55e3-5ccb591cfb4c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4283F"/>
                </a:solidFill>
                <a:latin typeface="+mj-lt"/>
              </a:defRPr>
            </a:pPr>
            <a:r>
              <a:rPr sz="1400" b="0" i="0" u="none" strike="noStrike">
                <a:solidFill>
                  <a:srgbClr val="14283F"/>
                </a:solidFill>
                <a:latin typeface="+mj-lt"/>
              </a:rPr>
              <a:t>Momentum (indexed)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Momentum</c:v>
                </c:pt>
              </c:strCache>
            </c:strRef>
          </c:tx>
          <c:spPr>
            <a:solidFill>
              <a:srgbClr val="1A6CF0"/>
            </a:solidFill>
            <a:ln w="38100" cap="flat">
              <a:solidFill>
                <a:srgbClr val="1A6C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4283F"/>
                    </a:solidFill>
                    <a:latin typeface="+mn-lt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6CF0"/>
              </a:solidFill>
              <a:ln w="9525" cap="flat">
                <a:solidFill>
                  <a:srgbClr val="1A6C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112</c:v>
                </c:pt>
                <c:pt idx="2">
                  <c:v>127</c:v>
                </c:pt>
                <c:pt idx="3">
                  <c:v>141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4283F"/>
                  </a:solidFill>
                  <a:latin typeface="+mn-lt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D718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3E8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D718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4283F"/>
                </a:solidFill>
                <a:latin typeface="+mj-lt"/>
              </a:defRPr>
            </a:pPr>
            <a:r>
              <a:rPr sz="1400" b="0" i="0" u="none" strike="noStrike">
                <a:solidFill>
                  <a:srgbClr val="14283F"/>
                </a:solidFill>
                <a:latin typeface="+mj-lt"/>
              </a:rPr>
              <a:t>Alignment by function (%)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Alignment</c:v>
                </c:pt>
              </c:strCache>
            </c:strRef>
          </c:tx>
          <c:spPr>
            <a:solidFill>
              <a:srgbClr val="1E9BF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4283F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Strategy</c:v>
                  </c:pt>
                  <c:pt idx="1">
                    <c:v>Operations</c:v>
                  </c:pt>
                  <c:pt idx="2">
                    <c:v>Finance</c:v>
                  </c:pt>
                  <c:pt idx="3">
                    <c:v>Everyone else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</c:v>
                </c:pt>
                <c:pt idx="1">
                  <c:v>91</c:v>
                </c:pt>
                <c:pt idx="2">
                  <c:v>88</c:v>
                </c:pt>
                <c:pt idx="3">
                  <c:v>90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4283F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D718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D718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4283F"/>
                </a:solidFill>
                <a:latin typeface="+mj-lt"/>
              </a:defRPr>
            </a:pPr>
            <a:r>
              <a:rPr sz="1400" b="0" i="0" u="none" strike="noStrike">
                <a:solidFill>
                  <a:srgbClr val="14283F"/>
                </a:solidFill>
                <a:latin typeface="+mj-lt"/>
              </a:rPr>
              <a:t>Time allocation</a:t>
            </a:r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6CF0"/>
              </a:solidFill>
              <a:effectLst/>
            </c:spPr>
          </c:dPt>
          <c:dPt>
            <c:idx val="1"/>
            <c:bubble3D val="0"/>
            <c:spPr>
              <a:solidFill>
                <a:srgbClr val="1E9BF5"/>
              </a:solidFill>
              <a:effectLst/>
            </c:spPr>
          </c:dPt>
          <c:dPt>
            <c:idx val="2"/>
            <c:bubble3D val="0"/>
            <c:spPr>
              <a:solidFill>
                <a:srgbClr val="0FD2FF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Strategy</c:v>
                </c:pt>
                <c:pt idx="1">
                  <c:v>Strategy (cont.)</c:v>
                </c:pt>
                <c:pt idx="2">
                  <c:v>Meetings about strategy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62</c:v>
                </c:pt>
                <c:pt idx="1">
                  <c:v>23</c:v>
                </c:pt>
                <c:pt idx="2">
                  <c:v>15</c:v>
                </c:pt>
              </c:numCache>
            </c:numRef>
          </c:val>
        </c:ser>
        <c:firstSliceAng val="0"/>
        <c:holeSize val="58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5D7186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4283F"/>
                </a:solidFill>
                <a:latin typeface="+mj-lt"/>
              </a:defRPr>
            </a:pPr>
            <a:r>
              <a:rPr sz="1400" b="0" i="0" u="none" strike="noStrike">
                <a:solidFill>
                  <a:srgbClr val="14283F"/>
                </a:solidFill>
                <a:latin typeface="+mj-lt"/>
              </a:rPr>
              <a:t>Trend over time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Metric</c:v>
                </c:pt>
              </c:strCache>
            </c:strRef>
          </c:tx>
          <c:spPr>
            <a:solidFill>
              <a:srgbClr val="1A6CF0"/>
            </a:solidFill>
            <a:ln w="38100" cap="flat">
              <a:solidFill>
                <a:srgbClr val="1A6C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4283F"/>
                    </a:solidFill>
                    <a:latin typeface="+mn-lt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6CF0"/>
              </a:solidFill>
              <a:ln w="9525" cap="flat">
                <a:solidFill>
                  <a:srgbClr val="1A6C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62</c:v>
                </c:pt>
                <c:pt idx="3">
                  <c:v>78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4283F"/>
                  </a:solidFill>
                  <a:latin typeface="+mn-lt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D718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3E8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D718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4283F"/>
                </a:solidFill>
                <a:latin typeface="+mj-lt"/>
              </a:defRPr>
            </a:pPr>
            <a:r>
              <a:rPr sz="1400" b="0" i="0" u="none" strike="noStrike">
                <a:solidFill>
                  <a:srgbClr val="14283F"/>
                </a:solidFill>
                <a:latin typeface="+mj-lt"/>
              </a:rPr>
              <a:t>Comparison by category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1E9BF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4283F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Category A</c:v>
                  </c:pt>
                  <c:pt idx="1">
                    <c:v>Category B</c:v>
                  </c:pt>
                  <c:pt idx="2">
                    <c:v>Category C</c:v>
                  </c:pt>
                  <c:pt idx="3">
                    <c:v>Category D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75</c:v>
                </c:pt>
                <c:pt idx="2">
                  <c:v>52</c:v>
                </c:pt>
                <c:pt idx="3">
                  <c:v>68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4283F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D718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D718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4283F"/>
                </a:solidFill>
                <a:latin typeface="+mj-lt"/>
              </a:defRPr>
            </a:pPr>
            <a:r>
              <a:rPr sz="1400" b="0" i="0" u="none" strike="noStrike">
                <a:solidFill>
                  <a:srgbClr val="14283F"/>
                </a:solidFill>
                <a:latin typeface="+mj-lt"/>
              </a:rPr>
              <a:t>Share of total</a:t>
            </a:r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6CF0"/>
              </a:solidFill>
              <a:effectLst/>
            </c:spPr>
          </c:dPt>
          <c:dPt>
            <c:idx val="1"/>
            <c:bubble3D val="0"/>
            <c:spPr>
              <a:solidFill>
                <a:srgbClr val="1E9BF5"/>
              </a:solidFill>
              <a:effectLst/>
            </c:spPr>
          </c:dPt>
          <c:dPt>
            <c:idx val="2"/>
            <c:bubble3D val="0"/>
            <c:spPr>
              <a:solidFill>
                <a:srgbClr val="0FD2FF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50</c:v>
                </c:pt>
                <c:pt idx="1">
                  <c:v>30</c:v>
                </c:pt>
                <c:pt idx="2">
                  <c:v>20</c:v>
                </c:pt>
              </c:numCache>
            </c:numRef>
          </c:val>
        </c:ser>
        <c:firstSliceAng val="0"/>
        <c:holeSize val="58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5D7186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slide. The clean, ready-to-use version is on the next slide. To change any chart: right-click it &gt; Edit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each KPI number and label by clicking into it. To change any chart: right-click it &gt; Edit Data, then edit the spreadsheet that opens.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841248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Slide title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1097280"/>
            <a:ext cx="1042416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5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Subtitle</a:t>
            </a:r>
            <a:endParaRPr lang="en-US" sz="15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chart" Target="/ppt/charts/chart2.xml"/><Relationship Id="rId3" Type="http://schemas.openxmlformats.org/officeDocument/2006/relationships/chart" Target="/ppt/charts/chart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chart" Target="/ppt/charts/chart5.xml"/><Relationship Id="rId3" Type="http://schemas.openxmlformats.org/officeDocument/2006/relationships/chart" Target="/ppt/charts/chart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Performance Dashboard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1097280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Quarterly results, measured carefully</a:t>
            </a:r>
            <a:endParaRPr lang="en-US" sz="1500" dirty="0"/>
          </a:p>
        </p:txBody>
      </p:sp>
      <p:sp>
        <p:nvSpPr>
          <p:cNvPr id="4" name="Template credit (safe to delete)"/>
          <p:cNvSpPr txBox="1"/>
          <p:nvPr/>
        </p:nvSpPr>
        <p:spPr>
          <a:xfrm>
            <a:off x="9052560" y="45720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Template by csstrategies.net · free to use</a:t>
            </a:r>
            <a:endParaRPr lang="en-US" sz="900" dirty="0"/>
          </a:p>
        </p:txBody>
      </p:sp>
      <p:sp>
        <p:nvSpPr>
          <p:cNvPr id="6" name="KPI 1"/>
          <p:cNvSpPr/>
          <p:nvPr/>
        </p:nvSpPr>
        <p:spPr>
          <a:xfrm>
            <a:off x="548640" y="1737360"/>
            <a:ext cx="260604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76200" rIns="203200" bIns="7620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100%</a:t>
            </a:r>
            <a:endParaRPr lang="en-US" sz="32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Stakeholders engaged</a:t>
            </a:r>
            <a:endParaRPr lang="en-US" sz="3200" dirty="0"/>
          </a:p>
        </p:txBody>
      </p:sp>
      <p:sp>
        <p:nvSpPr>
          <p:cNvPr id="7" name="KPI 2"/>
          <p:cNvSpPr/>
          <p:nvPr/>
        </p:nvSpPr>
        <p:spPr>
          <a:xfrm>
            <a:off x="3383280" y="1737360"/>
            <a:ext cx="260604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76200" rIns="203200" bIns="7620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3.2×</a:t>
            </a:r>
            <a:endParaRPr lang="en-US" sz="32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Alignment vs. last year</a:t>
            </a:r>
            <a:endParaRPr lang="en-US" sz="3200" dirty="0"/>
          </a:p>
        </p:txBody>
      </p:sp>
      <p:sp>
        <p:nvSpPr>
          <p:cNvPr id="8" name="KPI 3"/>
          <p:cNvSpPr/>
          <p:nvPr/>
        </p:nvSpPr>
        <p:spPr>
          <a:xfrm>
            <a:off x="6217920" y="1737360"/>
            <a:ext cx="260604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76200" rIns="203200" bIns="7620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4</a:t>
            </a:r>
            <a:endParaRPr lang="en-US" sz="32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North Stars</a:t>
            </a:r>
            <a:endParaRPr lang="en-US" sz="3200" dirty="0"/>
          </a:p>
        </p:txBody>
      </p:sp>
      <p:sp>
        <p:nvSpPr>
          <p:cNvPr id="9" name="KPI 4"/>
          <p:cNvSpPr/>
          <p:nvPr/>
        </p:nvSpPr>
        <p:spPr>
          <a:xfrm>
            <a:off x="9052560" y="1737360"/>
            <a:ext cx="260604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76200" rIns="203200" bIns="7620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0</a:t>
            </a:r>
            <a:endParaRPr lang="en-US" sz="32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Unplanned surprises</a:t>
            </a:r>
            <a:endParaRPr lang="en-US" sz="3200" dirty="0"/>
          </a:p>
        </p:txBody>
      </p:sp>
      <p:sp>
        <p:nvSpPr>
          <p:cNvPr id="10" name="Chart card 1"/>
          <p:cNvSpPr/>
          <p:nvPr/>
        </p:nvSpPr>
        <p:spPr>
          <a:xfrm>
            <a:off x="548640" y="3108960"/>
            <a:ext cx="4160520" cy="3246120"/>
          </a:xfrm>
          <a:prstGeom prst="roundRect">
            <a:avLst>
              <a:gd name="adj" fmla="val 2254"/>
            </a:avLst>
          </a:prstGeom>
          <a:solidFill>
            <a:schemeClr val="bg1"/>
          </a:solidFill>
          <a:ln w="12700">
            <a:solidFill>
              <a:srgbClr val="E3E8EE"/>
            </a:solidFill>
            <a:prstDash val="solid"/>
          </a:ln>
        </p:spPr>
      </p:sp>
      <p:sp>
        <p:nvSpPr>
          <p:cNvPr id="11" name="Chart card 2"/>
          <p:cNvSpPr/>
          <p:nvPr/>
        </p:nvSpPr>
        <p:spPr>
          <a:xfrm>
            <a:off x="4892040" y="3108960"/>
            <a:ext cx="3611880" cy="3246120"/>
          </a:xfrm>
          <a:prstGeom prst="roundRect">
            <a:avLst>
              <a:gd name="adj" fmla="val 2254"/>
            </a:avLst>
          </a:prstGeom>
          <a:solidFill>
            <a:schemeClr val="bg1"/>
          </a:solidFill>
          <a:ln w="12700">
            <a:solidFill>
              <a:srgbClr val="E3E8EE"/>
            </a:solidFill>
            <a:prstDash val="solid"/>
          </a:ln>
        </p:spPr>
      </p:sp>
      <p:sp>
        <p:nvSpPr>
          <p:cNvPr id="12" name="Chart card 3"/>
          <p:cNvSpPr/>
          <p:nvPr/>
        </p:nvSpPr>
        <p:spPr>
          <a:xfrm>
            <a:off x="8686800" y="3108960"/>
            <a:ext cx="2953512" cy="3246120"/>
          </a:xfrm>
          <a:prstGeom prst="roundRect">
            <a:avLst>
              <a:gd name="adj" fmla="val 2477"/>
            </a:avLst>
          </a:prstGeom>
          <a:solidFill>
            <a:schemeClr val="bg1"/>
          </a:solidFill>
          <a:ln w="12700">
            <a:solidFill>
              <a:srgbClr val="E3E8EE"/>
            </a:solidFill>
            <a:prstDash val="solid"/>
          </a:ln>
        </p:spPr>
      </p:sp>
      <p:graphicFrame>
        <p:nvGraphicFramePr>
          <p:cNvPr id="13" name="Chart: Momentum (indexed)" descr=""/>
          <p:cNvGraphicFramePr/>
          <p:nvPr/>
        </p:nvGraphicFramePr>
        <p:xfrm>
          <a:off x="685800" y="3200400"/>
          <a:ext cx="3886200" cy="3063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14" name="Chart: Alignment by function (%)" descr=""/>
          <p:cNvGraphicFramePr/>
          <p:nvPr/>
        </p:nvGraphicFramePr>
        <p:xfrm>
          <a:off x="5029200" y="3200400"/>
          <a:ext cx="3337560" cy="3063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15" name="Chart: Time allocation" descr=""/>
          <p:cNvGraphicFramePr/>
          <p:nvPr/>
        </p:nvGraphicFramePr>
        <p:xfrm>
          <a:off x="8778240" y="3200400"/>
          <a:ext cx="2770632" cy="3063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KPI Dashboard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1097280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Replace the metrics and chart data with your own</a:t>
            </a:r>
            <a:endParaRPr lang="en-US" sz="1500" dirty="0"/>
          </a:p>
        </p:txBody>
      </p:sp>
      <p:sp>
        <p:nvSpPr>
          <p:cNvPr id="4" name="Template credit (safe to delete)"/>
          <p:cNvSpPr txBox="1"/>
          <p:nvPr/>
        </p:nvSpPr>
        <p:spPr>
          <a:xfrm>
            <a:off x="9052560" y="45720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Template by csstrategies.net · free to use</a:t>
            </a:r>
            <a:endParaRPr lang="en-US" sz="900" dirty="0"/>
          </a:p>
        </p:txBody>
      </p:sp>
      <p:sp>
        <p:nvSpPr>
          <p:cNvPr id="6" name="KPI 1"/>
          <p:cNvSpPr/>
          <p:nvPr/>
        </p:nvSpPr>
        <p:spPr>
          <a:xfrm>
            <a:off x="548640" y="1737360"/>
            <a:ext cx="260604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76200" rIns="203200" bIns="7620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00%</a:t>
            </a:r>
            <a:endParaRPr lang="en-US" sz="32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Metric label</a:t>
            </a:r>
            <a:endParaRPr lang="en-US" sz="3200" dirty="0"/>
          </a:p>
        </p:txBody>
      </p:sp>
      <p:sp>
        <p:nvSpPr>
          <p:cNvPr id="7" name="KPI 2"/>
          <p:cNvSpPr/>
          <p:nvPr/>
        </p:nvSpPr>
        <p:spPr>
          <a:xfrm>
            <a:off x="3383280" y="1737360"/>
            <a:ext cx="260604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76200" rIns="203200" bIns="7620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0.0×</a:t>
            </a:r>
            <a:endParaRPr lang="en-US" sz="32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Metric label</a:t>
            </a:r>
            <a:endParaRPr lang="en-US" sz="3200" dirty="0"/>
          </a:p>
        </p:txBody>
      </p:sp>
      <p:sp>
        <p:nvSpPr>
          <p:cNvPr id="8" name="KPI 3"/>
          <p:cNvSpPr/>
          <p:nvPr/>
        </p:nvSpPr>
        <p:spPr>
          <a:xfrm>
            <a:off x="6217920" y="1737360"/>
            <a:ext cx="260604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76200" rIns="203200" bIns="7620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00</a:t>
            </a:r>
            <a:endParaRPr lang="en-US" sz="32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Metric label</a:t>
            </a:r>
            <a:endParaRPr lang="en-US" sz="3200" dirty="0"/>
          </a:p>
        </p:txBody>
      </p:sp>
      <p:sp>
        <p:nvSpPr>
          <p:cNvPr id="9" name="KPI 4"/>
          <p:cNvSpPr/>
          <p:nvPr/>
        </p:nvSpPr>
        <p:spPr>
          <a:xfrm>
            <a:off x="9052560" y="1737360"/>
            <a:ext cx="260604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76200" rIns="203200" bIns="7620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$0.0M</a:t>
            </a:r>
            <a:endParaRPr lang="en-US" sz="32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Metric label</a:t>
            </a:r>
            <a:endParaRPr lang="en-US" sz="3200" dirty="0"/>
          </a:p>
        </p:txBody>
      </p:sp>
      <p:sp>
        <p:nvSpPr>
          <p:cNvPr id="10" name="Chart card 1"/>
          <p:cNvSpPr/>
          <p:nvPr/>
        </p:nvSpPr>
        <p:spPr>
          <a:xfrm>
            <a:off x="548640" y="3108960"/>
            <a:ext cx="4160520" cy="3246120"/>
          </a:xfrm>
          <a:prstGeom prst="roundRect">
            <a:avLst>
              <a:gd name="adj" fmla="val 2254"/>
            </a:avLst>
          </a:prstGeom>
          <a:solidFill>
            <a:schemeClr val="bg1"/>
          </a:solidFill>
          <a:ln w="12700">
            <a:solidFill>
              <a:srgbClr val="E3E8EE"/>
            </a:solidFill>
            <a:prstDash val="solid"/>
          </a:ln>
        </p:spPr>
      </p:sp>
      <p:sp>
        <p:nvSpPr>
          <p:cNvPr id="11" name="Chart card 2"/>
          <p:cNvSpPr/>
          <p:nvPr/>
        </p:nvSpPr>
        <p:spPr>
          <a:xfrm>
            <a:off x="4892040" y="3108960"/>
            <a:ext cx="3611880" cy="3246120"/>
          </a:xfrm>
          <a:prstGeom prst="roundRect">
            <a:avLst>
              <a:gd name="adj" fmla="val 2254"/>
            </a:avLst>
          </a:prstGeom>
          <a:solidFill>
            <a:schemeClr val="bg1"/>
          </a:solidFill>
          <a:ln w="12700">
            <a:solidFill>
              <a:srgbClr val="E3E8EE"/>
            </a:solidFill>
            <a:prstDash val="solid"/>
          </a:ln>
        </p:spPr>
      </p:sp>
      <p:sp>
        <p:nvSpPr>
          <p:cNvPr id="12" name="Chart card 3"/>
          <p:cNvSpPr/>
          <p:nvPr/>
        </p:nvSpPr>
        <p:spPr>
          <a:xfrm>
            <a:off x="8686800" y="3108960"/>
            <a:ext cx="2953512" cy="3246120"/>
          </a:xfrm>
          <a:prstGeom prst="roundRect">
            <a:avLst>
              <a:gd name="adj" fmla="val 2477"/>
            </a:avLst>
          </a:prstGeom>
          <a:solidFill>
            <a:schemeClr val="bg1"/>
          </a:solidFill>
          <a:ln w="12700">
            <a:solidFill>
              <a:srgbClr val="E3E8EE"/>
            </a:solidFill>
            <a:prstDash val="solid"/>
          </a:ln>
        </p:spPr>
      </p:sp>
      <p:graphicFrame>
        <p:nvGraphicFramePr>
          <p:cNvPr id="13" name="Chart: Trend over time" descr=""/>
          <p:cNvGraphicFramePr/>
          <p:nvPr/>
        </p:nvGraphicFramePr>
        <p:xfrm>
          <a:off x="685800" y="3200400"/>
          <a:ext cx="3886200" cy="3063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14" name="Chart: Comparison by category" descr=""/>
          <p:cNvGraphicFramePr/>
          <p:nvPr/>
        </p:nvGraphicFramePr>
        <p:xfrm>
          <a:off x="5029200" y="3200400"/>
          <a:ext cx="3337560" cy="3063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15" name="Chart: Share of total" descr=""/>
          <p:cNvGraphicFramePr/>
          <p:nvPr/>
        </p:nvGraphicFramePr>
        <p:xfrm>
          <a:off x="8778240" y="3200400"/>
          <a:ext cx="2770632" cy="3063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Core Systems Strategies">
  <a:themeElements>
    <a:clrScheme name="Core Systems Strategies">
      <a:dk1>
        <a:srgbClr val="1D2B3C"/>
      </a:dk1>
      <a:lt1>
        <a:srgbClr val="FFFFFF"/>
      </a:lt1>
      <a:dk2>
        <a:srgbClr val="0B1A2E"/>
      </a:dk2>
      <a:lt2>
        <a:srgbClr val="F3F6FB"/>
      </a:lt2>
      <a:accent1>
        <a:srgbClr val="1A6CF0"/>
      </a:accent1>
      <a:accent2>
        <a:srgbClr val="1E9BF5"/>
      </a:accent2>
      <a:accent3>
        <a:srgbClr val="0FD2FF"/>
      </a:accent3>
      <a:accent4>
        <a:srgbClr val="14283F"/>
      </a:accent4>
      <a:accent5>
        <a:srgbClr val="6F88A0"/>
      </a:accent5>
      <a:accent6>
        <a:srgbClr val="B0BFCD"/>
      </a:accent6>
      <a:hlink>
        <a:srgbClr val="1A6CF0"/>
      </a:hlink>
      <a:folHlink>
        <a:srgbClr val="6F88A0"/>
      </a:folHlink>
    </a:clrScheme>
    <a:fontScheme name="Core Systems Strategie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Core Systems Strategies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KPI Dashboard</dc:title>
  <dc:subject>PptxGenJS Presentation</dc:subject>
  <dc:creator>Core Systems Strategies</dc:creator>
  <cp:lastModifiedBy>Core Systems Strategies</cp:lastModifiedBy>
  <cp:revision>1</cp:revision>
  <dcterms:created xsi:type="dcterms:W3CDTF">2026-10-26T10:48:29Z</dcterms:created>
  <dcterms:modified xsi:type="dcterms:W3CDTF">2026-10-26T10:48:29Z</dcterms:modified>
</cp:coreProperties>
</file>