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xample" id="{70717b21-b8bc-7f3e-b0d5-6a4a8429210e}">
          <p14:sldIdLst>
            <p14:sldId id="256"/>
          </p14:sldIdLst>
        </p14:section>
        <p14:section name="Blank template" id="{75e668b5-9333-3fa9-2f63-5a04dba9bf04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slide. The clean, ready-to-use version is on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into any quadrant to replace its text. To change the highlighted quadrant, change its fill color (Shape Format &gt; Shape Fill).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841248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Slide title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097280"/>
            <a:ext cx="1042416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5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Subtitle</a:t>
            </a:r>
            <a:endParaRPr lang="en-US" sz="15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Prioritization Matrix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09728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Where every initiative belongs, and where it will be discussed next</a:t>
            </a:r>
            <a:endParaRPr lang="en-US" sz="1500" dirty="0"/>
          </a:p>
        </p:txBody>
      </p:sp>
      <p:sp>
        <p:nvSpPr>
          <p:cNvPr id="4" name="Template credit (safe to delete)"/>
          <p:cNvSpPr txBox="1"/>
          <p:nvPr/>
        </p:nvSpPr>
        <p:spPr>
          <a:xfrm>
            <a:off x="9052560" y="45720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Template by csstrategies.net · free to use</a:t>
            </a:r>
            <a:endParaRPr lang="en-US" sz="900" dirty="0"/>
          </a:p>
        </p:txBody>
      </p:sp>
      <p:sp>
        <p:nvSpPr>
          <p:cNvPr id="6" name="Quadrant 1: Big Bets"/>
          <p:cNvSpPr/>
          <p:nvPr/>
        </p:nvSpPr>
        <p:spPr>
          <a:xfrm>
            <a:off x="1600200" y="1783080"/>
            <a:ext cx="4892040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77800" rIns="203200" bIns="1524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Big Bets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Agentic Alignment™ pilot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Announce AI-first status</a:t>
            </a:r>
            <a:endParaRPr lang="en-US" sz="1800" dirty="0"/>
          </a:p>
        </p:txBody>
      </p:sp>
      <p:sp>
        <p:nvSpPr>
          <p:cNvPr id="7" name="Quadrant 2: Synergy"/>
          <p:cNvSpPr/>
          <p:nvPr/>
        </p:nvSpPr>
        <p:spPr>
          <a:xfrm>
            <a:off x="6675120" y="1783080"/>
            <a:ext cx="4892040" cy="2103120"/>
          </a:xfrm>
          <a:prstGeom prst="roundRect">
            <a:avLst>
              <a:gd name="adj" fmla="val 34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lIns="203200" tIns="177800" rIns="203200" bIns="1524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Synergy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AI roadmap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Synergy audit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Rebrand the synergy audit</a:t>
            </a:r>
            <a:endParaRPr lang="en-US" sz="1800" dirty="0"/>
          </a:p>
        </p:txBody>
      </p:sp>
      <p:sp>
        <p:nvSpPr>
          <p:cNvPr id="8" name="Quadrant 3: Next Offsite"/>
          <p:cNvSpPr/>
          <p:nvPr/>
        </p:nvSpPr>
        <p:spPr>
          <a:xfrm>
            <a:off x="1600200" y="4069080"/>
            <a:ext cx="4892040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77800" rIns="203200" bIns="1524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Next Offsite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Define what a quick win is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Revisit this matrix</a:t>
            </a:r>
            <a:endParaRPr lang="en-US" sz="1800" dirty="0"/>
          </a:p>
        </p:txBody>
      </p:sp>
      <p:sp>
        <p:nvSpPr>
          <p:cNvPr id="9" name="Quadrant 4: Quick Wins"/>
          <p:cNvSpPr/>
          <p:nvPr/>
        </p:nvSpPr>
        <p:spPr>
          <a:xfrm>
            <a:off x="6675120" y="4069080"/>
            <a:ext cx="4892040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77800" rIns="203200" bIns="15240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Quick Wins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Rename the Q3 plan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Add “AI-powered” to the website</a:t>
            </a:r>
            <a:endParaRPr lang="en-US" sz="1800" dirty="0"/>
          </a:p>
        </p:txBody>
      </p:sp>
      <p:sp>
        <p:nvSpPr>
          <p:cNvPr id="10" name="Vertical axis"/>
          <p:cNvSpPr/>
          <p:nvPr/>
        </p:nvSpPr>
        <p:spPr>
          <a:xfrm>
            <a:off x="1417320" y="1783080"/>
            <a:ext cx="0" cy="4389120"/>
          </a:xfrm>
          <a:prstGeom prst="line">
            <a:avLst/>
          </a:prstGeom>
          <a:noFill/>
          <a:ln w="19050">
            <a:solidFill>
              <a:schemeClr val="accent5"/>
            </a:solidFill>
            <a:prstDash val="solid"/>
            <a:headEnd type="triangle"/>
          </a:ln>
        </p:spPr>
      </p:sp>
      <p:sp>
        <p:nvSpPr>
          <p:cNvPr id="11" name="Horizontal axis"/>
          <p:cNvSpPr/>
          <p:nvPr/>
        </p:nvSpPr>
        <p:spPr>
          <a:xfrm>
            <a:off x="1600200" y="6309360"/>
            <a:ext cx="9966960" cy="0"/>
          </a:xfrm>
          <a:prstGeom prst="line">
            <a:avLst/>
          </a:prstGeom>
          <a:noFill/>
          <a:ln w="1905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12" name="Vertical axis label"/>
          <p:cNvSpPr txBox="1"/>
          <p:nvPr/>
        </p:nvSpPr>
        <p:spPr>
          <a:xfrm>
            <a:off x="548640" y="1783080"/>
            <a:ext cx="5029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vert270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chemeClr val="tx2"/>
                </a:solidFill>
              </a:rPr>
              <a:t>URGENCY  →</a:t>
            </a:r>
            <a:endParaRPr lang="en-US" sz="1300" dirty="0"/>
          </a:p>
        </p:txBody>
      </p:sp>
      <p:sp>
        <p:nvSpPr>
          <p:cNvPr id="13" name="Horizontal axis label"/>
          <p:cNvSpPr txBox="1"/>
          <p:nvPr/>
        </p:nvSpPr>
        <p:spPr>
          <a:xfrm>
            <a:off x="1600200" y="640080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chemeClr val="tx2"/>
                </a:solidFill>
              </a:rPr>
              <a:t>ALSO URGENCY  →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8412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Prioritization Matrix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09728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chemeClr val="accent5"/>
                </a:solidFill>
              </a:rPr>
              <a:t>Plot initiatives by impact and effort. Replace any label to suit your criteria.</a:t>
            </a:r>
            <a:endParaRPr lang="en-US" sz="1500" dirty="0"/>
          </a:p>
        </p:txBody>
      </p:sp>
      <p:sp>
        <p:nvSpPr>
          <p:cNvPr id="4" name="Template credit (safe to delete)"/>
          <p:cNvSpPr txBox="1"/>
          <p:nvPr/>
        </p:nvSpPr>
        <p:spPr>
          <a:xfrm>
            <a:off x="9052560" y="457200"/>
            <a:ext cx="2587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Template by csstrategies.net · free to use</a:t>
            </a:r>
            <a:endParaRPr lang="en-US" sz="900" dirty="0"/>
          </a:p>
        </p:txBody>
      </p:sp>
      <p:sp>
        <p:nvSpPr>
          <p:cNvPr id="6" name="Quadrant 1: Quick Wins"/>
          <p:cNvSpPr/>
          <p:nvPr/>
        </p:nvSpPr>
        <p:spPr>
          <a:xfrm>
            <a:off x="1600200" y="1783080"/>
            <a:ext cx="4892040" cy="2103120"/>
          </a:xfrm>
          <a:prstGeom prst="roundRect">
            <a:avLst>
              <a:gd name="adj" fmla="val 3478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lIns="203200" tIns="177800" rIns="203200" bIns="15240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Quick Wins</a:t>
            </a:r>
            <a:endParaRPr lang="en-US" sz="18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i="1" dirty="0">
                <a:solidFill>
                  <a:schemeClr val="bg1"/>
                </a:solidFill>
              </a:rPr>
              <a:t>High impact, low effort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Initiative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Initiative</a:t>
            </a:r>
            <a:endParaRPr lang="en-US" sz="1800" dirty="0"/>
          </a:p>
        </p:txBody>
      </p:sp>
      <p:sp>
        <p:nvSpPr>
          <p:cNvPr id="7" name="Quadrant 2: Major Projects"/>
          <p:cNvSpPr/>
          <p:nvPr/>
        </p:nvSpPr>
        <p:spPr>
          <a:xfrm>
            <a:off x="6675120" y="1783080"/>
            <a:ext cx="4892040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77800" rIns="203200" bIns="15240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Major Projects</a:t>
            </a:r>
            <a:endParaRPr lang="en-US" sz="18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i="1" dirty="0">
                <a:solidFill>
                  <a:schemeClr val="accent5"/>
                </a:solidFill>
              </a:rPr>
              <a:t>High impact, high effort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Initiative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Initiative</a:t>
            </a:r>
            <a:endParaRPr lang="en-US" sz="1800" dirty="0"/>
          </a:p>
        </p:txBody>
      </p:sp>
      <p:sp>
        <p:nvSpPr>
          <p:cNvPr id="8" name="Quadrant 3: Fill-Ins"/>
          <p:cNvSpPr/>
          <p:nvPr/>
        </p:nvSpPr>
        <p:spPr>
          <a:xfrm>
            <a:off x="1600200" y="4069080"/>
            <a:ext cx="4892040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77800" rIns="203200" bIns="15240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Fill-Ins</a:t>
            </a:r>
            <a:endParaRPr lang="en-US" sz="18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i="1" dirty="0">
                <a:solidFill>
                  <a:schemeClr val="accent5"/>
                </a:solidFill>
              </a:rPr>
              <a:t>Low impact, low effort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Initiative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Initiative</a:t>
            </a:r>
            <a:endParaRPr lang="en-US" sz="1800" dirty="0"/>
          </a:p>
        </p:txBody>
      </p:sp>
      <p:sp>
        <p:nvSpPr>
          <p:cNvPr id="9" name="Quadrant 4: Time Sinks"/>
          <p:cNvSpPr/>
          <p:nvPr/>
        </p:nvSpPr>
        <p:spPr>
          <a:xfrm>
            <a:off x="6675120" y="4069080"/>
            <a:ext cx="4892040" cy="2103120"/>
          </a:xfrm>
          <a:prstGeom prst="roundRect">
            <a:avLst>
              <a:gd name="adj" fmla="val 3478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lIns="203200" tIns="177800" rIns="203200" bIns="15240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Time Sinks</a:t>
            </a:r>
            <a:endParaRPr lang="en-US" sz="18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i="1" dirty="0">
                <a:solidFill>
                  <a:schemeClr val="accent5"/>
                </a:solidFill>
              </a:rPr>
              <a:t>Low impact, high effort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Initiative</a:t>
            </a:r>
            <a:endParaRPr lang="en-US" sz="1800" dirty="0"/>
          </a:p>
          <a:p>
            <a:pPr marL="177800" indent="-1778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Initiative</a:t>
            </a:r>
            <a:endParaRPr lang="en-US" sz="1800" dirty="0"/>
          </a:p>
        </p:txBody>
      </p:sp>
      <p:sp>
        <p:nvSpPr>
          <p:cNvPr id="10" name="Vertical axis"/>
          <p:cNvSpPr/>
          <p:nvPr/>
        </p:nvSpPr>
        <p:spPr>
          <a:xfrm>
            <a:off x="1417320" y="1783080"/>
            <a:ext cx="0" cy="4389120"/>
          </a:xfrm>
          <a:prstGeom prst="line">
            <a:avLst/>
          </a:prstGeom>
          <a:noFill/>
          <a:ln w="19050">
            <a:solidFill>
              <a:schemeClr val="accent5"/>
            </a:solidFill>
            <a:prstDash val="solid"/>
            <a:headEnd type="triangle"/>
          </a:ln>
        </p:spPr>
      </p:sp>
      <p:sp>
        <p:nvSpPr>
          <p:cNvPr id="11" name="Horizontal axis"/>
          <p:cNvSpPr/>
          <p:nvPr/>
        </p:nvSpPr>
        <p:spPr>
          <a:xfrm>
            <a:off x="1600200" y="6309360"/>
            <a:ext cx="9966960" cy="0"/>
          </a:xfrm>
          <a:prstGeom prst="line">
            <a:avLst/>
          </a:prstGeom>
          <a:noFill/>
          <a:ln w="19050">
            <a:solidFill>
              <a:schemeClr val="accent5"/>
            </a:solidFill>
            <a:prstDash val="solid"/>
            <a:tailEnd type="triangle"/>
          </a:ln>
        </p:spPr>
      </p:sp>
      <p:sp>
        <p:nvSpPr>
          <p:cNvPr id="12" name="Vertical axis label"/>
          <p:cNvSpPr txBox="1"/>
          <p:nvPr/>
        </p:nvSpPr>
        <p:spPr>
          <a:xfrm>
            <a:off x="548640" y="1783080"/>
            <a:ext cx="5029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vert270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chemeClr val="tx2"/>
                </a:solidFill>
              </a:rPr>
              <a:t>IMPACT  →</a:t>
            </a:r>
            <a:endParaRPr lang="en-US" sz="1300" dirty="0"/>
          </a:p>
        </p:txBody>
      </p:sp>
      <p:sp>
        <p:nvSpPr>
          <p:cNvPr id="13" name="Horizontal axis label"/>
          <p:cNvSpPr txBox="1"/>
          <p:nvPr/>
        </p:nvSpPr>
        <p:spPr>
          <a:xfrm>
            <a:off x="1600200" y="640080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chemeClr val="tx2"/>
                </a:solidFill>
              </a:rPr>
              <a:t>EFFORT  →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e Systems Strategies">
  <a:themeElements>
    <a:clrScheme name="Core Systems Strategies">
      <a:dk1>
        <a:srgbClr val="1D2B3C"/>
      </a:dk1>
      <a:lt1>
        <a:srgbClr val="FFFFFF"/>
      </a:lt1>
      <a:dk2>
        <a:srgbClr val="0B1A2E"/>
      </a:dk2>
      <a:lt2>
        <a:srgbClr val="F3F6FB"/>
      </a:lt2>
      <a:accent1>
        <a:srgbClr val="1A6CF0"/>
      </a:accent1>
      <a:accent2>
        <a:srgbClr val="1E9BF5"/>
      </a:accent2>
      <a:accent3>
        <a:srgbClr val="0FD2FF"/>
      </a:accent3>
      <a:accent4>
        <a:srgbClr val="14283F"/>
      </a:accent4>
      <a:accent5>
        <a:srgbClr val="6F88A0"/>
      </a:accent5>
      <a:accent6>
        <a:srgbClr val="B0BFCD"/>
      </a:accent6>
      <a:hlink>
        <a:srgbClr val="1A6CF0"/>
      </a:hlink>
      <a:folHlink>
        <a:srgbClr val="6F88A0"/>
      </a:folHlink>
    </a:clrScheme>
    <a:fontScheme name="Core Systems Strategie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Core Systems Strategies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2x2 Matrix</dc:title>
  <dc:subject>PptxGenJS Presentation</dc:subject>
  <dc:creator>Core Systems Strategies</dc:creator>
  <cp:lastModifiedBy>Core Systems Strategies</cp:lastModifiedBy>
  <cp:revision>1</cp:revision>
  <dcterms:created xsi:type="dcterms:W3CDTF">2026-10-26T10:48:29Z</dcterms:created>
  <dcterms:modified xsi:type="dcterms:W3CDTF">2026-10-26T10:48:29Z</dcterms:modified>
</cp:coreProperties>
</file>